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55448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89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1646133"/>
            <a:ext cx="1321308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5282989"/>
            <a:ext cx="116586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95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02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535517"/>
            <a:ext cx="335184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535517"/>
            <a:ext cx="9861233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98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66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2507618"/>
            <a:ext cx="1340739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6731215"/>
            <a:ext cx="1340739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/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75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75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4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996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535519"/>
            <a:ext cx="13407390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2465706"/>
            <a:ext cx="6576178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3674110"/>
            <a:ext cx="6576178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2465706"/>
            <a:ext cx="6608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3674110"/>
            <a:ext cx="6608565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505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36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124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1448226"/>
            <a:ext cx="7869555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50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0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4B250-0C3F-40FE-9593-256ACF326FB3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9322649"/>
            <a:ext cx="52463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681A0-EEBA-4A51-A853-8747CC66B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38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17" Type="http://schemas.openxmlformats.org/officeDocument/2006/relationships/image" Target="../media/image22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5F704B-DEA5-433D-A08F-A052A8B1B3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44" r="27748" b="6807"/>
          <a:stretch/>
        </p:blipFill>
        <p:spPr>
          <a:xfrm>
            <a:off x="9160229" y="541029"/>
            <a:ext cx="5476346" cy="2990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D7B831-5B25-40D9-832D-B6A6E32799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44" r="27748" b="6807"/>
          <a:stretch/>
        </p:blipFill>
        <p:spPr>
          <a:xfrm>
            <a:off x="1815419" y="7068311"/>
            <a:ext cx="5476346" cy="29900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E578B4-746C-4A19-BD77-DCE979E1257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44" r="27748" b="6807"/>
          <a:stretch/>
        </p:blipFill>
        <p:spPr>
          <a:xfrm>
            <a:off x="9160229" y="3804670"/>
            <a:ext cx="5476346" cy="29900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B80F21-A08E-41AD-A90A-241BFEDF856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44" r="27748" b="6807"/>
          <a:stretch/>
        </p:blipFill>
        <p:spPr>
          <a:xfrm>
            <a:off x="9208007" y="7068311"/>
            <a:ext cx="5476346" cy="299008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93A73E-D3D1-461A-95AE-1796810A5161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944" r="27748" b="6807"/>
          <a:stretch/>
        </p:blipFill>
        <p:spPr>
          <a:xfrm>
            <a:off x="1815419" y="3804670"/>
            <a:ext cx="5476346" cy="299008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A081876-6226-49C6-AABA-241C5C6D7FC2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5450"/>
                    </a14:imgEffect>
                    <a14:imgEffect>
                      <a14:saturation sat="158000"/>
                    </a14:imgEffect>
                    <a14:imgEffect>
                      <a14:brightnessContrast bright="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686" t="6835" r="17855" b="5159"/>
          <a:stretch/>
        </p:blipFill>
        <p:spPr>
          <a:xfrm>
            <a:off x="1815419" y="541028"/>
            <a:ext cx="5476346" cy="299009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6278A35-873D-404B-B829-768EDF57BDE9}"/>
              </a:ext>
            </a:extLst>
          </p:cNvPr>
          <p:cNvSpPr txBox="1"/>
          <p:nvPr/>
        </p:nvSpPr>
        <p:spPr>
          <a:xfrm>
            <a:off x="7560029" y="3804670"/>
            <a:ext cx="16002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30C36A-105F-4F3B-B973-68FD33323DA3}"/>
              </a:ext>
            </a:extLst>
          </p:cNvPr>
          <p:cNvSpPr txBox="1"/>
          <p:nvPr/>
        </p:nvSpPr>
        <p:spPr>
          <a:xfrm>
            <a:off x="7560029" y="542560"/>
            <a:ext cx="42012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2. Mars Orbital Insertion / Parking Orbit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EEV Arrival Date: Jun 22,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DST Arrival Date: Jun 27,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0.90 km/s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u="sng" dirty="0">
                <a:solidFill>
                  <a:schemeClr val="bg1">
                    <a:lumMod val="95000"/>
                  </a:schemeClr>
                </a:solidFill>
              </a:rPr>
              <a:t>Parking Orbit Parameters: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Period: 5.0 days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Eccentricity: 0.84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SMA: 59000 km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9BC14CB-A4F0-4286-A0B0-33C904956EF9}"/>
              </a:ext>
            </a:extLst>
          </p:cNvPr>
          <p:cNvSpPr txBox="1"/>
          <p:nvPr/>
        </p:nvSpPr>
        <p:spPr>
          <a:xfrm>
            <a:off x="7560029" y="3804670"/>
            <a:ext cx="250043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4. Return to DST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Return Date: Jul 12,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Transfer Time: 11 hrs.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0.90 km/s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808E58-47BF-4DBA-A437-EA57CBDEBF05}"/>
              </a:ext>
            </a:extLst>
          </p:cNvPr>
          <p:cNvSpPr txBox="1"/>
          <p:nvPr/>
        </p:nvSpPr>
        <p:spPr>
          <a:xfrm>
            <a:off x="7560029" y="7068311"/>
            <a:ext cx="258066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6. Return to DST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Return Date: Jul 26,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Transfer Time: 4 days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 0.63 km/s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A53D2D-83BA-4B62-AE95-91ADBA2020F5}"/>
              </a:ext>
            </a:extLst>
          </p:cNvPr>
          <p:cNvSpPr txBox="1"/>
          <p:nvPr/>
        </p:nvSpPr>
        <p:spPr>
          <a:xfrm>
            <a:off x="519482" y="541028"/>
            <a:ext cx="301010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1. EEV Transfer Arc to Mars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Launch Date: Oct 9, 2039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Transfer Time: 256 days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4.13 km/s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826442-6D1F-4E2E-8456-BE3651D3B63E}"/>
              </a:ext>
            </a:extLst>
          </p:cNvPr>
          <p:cNvSpPr txBox="1"/>
          <p:nvPr/>
        </p:nvSpPr>
        <p:spPr>
          <a:xfrm>
            <a:off x="519483" y="3804670"/>
            <a:ext cx="240202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3. Transfer to Phobos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Transfer Date: Jul 2,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Time on Phobos: 9.2 days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0.83 km/s</a:t>
            </a:r>
          </a:p>
          <a:p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D6C94CE-8587-4E78-9DA9-28ABF59BA3E1}"/>
              </a:ext>
            </a:extLst>
          </p:cNvPr>
          <p:cNvSpPr txBox="1"/>
          <p:nvPr/>
        </p:nvSpPr>
        <p:spPr>
          <a:xfrm>
            <a:off x="569775" y="7068311"/>
            <a:ext cx="240202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bg1">
                    <a:lumMod val="95000"/>
                  </a:schemeClr>
                </a:solidFill>
              </a:rPr>
              <a:t>5. Transfer to Deimos</a:t>
            </a:r>
          </a:p>
          <a:p>
            <a:endParaRPr lang="en-US" sz="14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Transfer Date: Jul 15, 2040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Time on Deimos: 4.9 days</a:t>
            </a:r>
          </a:p>
          <a:p>
            <a:r>
              <a:rPr lang="en-US" sz="1400" dirty="0">
                <a:solidFill>
                  <a:schemeClr val="bg1">
                    <a:lumMod val="95000"/>
                  </a:schemeClr>
                </a:solidFill>
              </a:rPr>
              <a:t>Delta-V: 0.59 km/s</a:t>
            </a:r>
          </a:p>
        </p:txBody>
      </p:sp>
    </p:spTree>
    <p:extLst>
      <p:ext uri="{BB962C8B-B14F-4D97-AF65-F5344CB8AC3E}">
        <p14:creationId xmlns:p14="http://schemas.microsoft.com/office/powerpoint/2010/main" val="140164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8F6080F-AEB7-4680-87C8-1B8285714B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717" y="6422291"/>
            <a:ext cx="4778039" cy="148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B5BE7111-7666-41FA-AE6C-659EE0FBC0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21" y="3194310"/>
            <a:ext cx="4778039" cy="155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E9EF510-577C-41DE-953F-2E8A97989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3757" y="7774337"/>
            <a:ext cx="4778039" cy="1715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D101AA9-BEA6-4C91-BBCE-67A0F4CAAF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161" y="4744799"/>
            <a:ext cx="4778039" cy="15504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52B75DD-C789-4C7A-86AD-D6A812B47BC6}"/>
                  </a:ext>
                </a:extLst>
              </p:cNvPr>
              <p:cNvSpPr txBox="1"/>
              <p:nvPr/>
            </p:nvSpPr>
            <p:spPr>
              <a:xfrm>
                <a:off x="0" y="520553"/>
                <a:ext cx="8206740" cy="24873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+mj-lt"/>
                  </a:rPr>
                  <a:t>Mission Logistics Optimization</a:t>
                </a:r>
              </a:p>
              <a:p>
                <a:r>
                  <a:rPr lang="en-US" dirty="0"/>
                  <a:t>	</a:t>
                </a:r>
              </a:p>
              <a:p>
                <a:r>
                  <a:rPr lang="en-US" dirty="0"/>
                  <a:t>	</a:t>
                </a:r>
                <a:r>
                  <a:rPr lang="en-US" sz="1600" b="1" dirty="0"/>
                  <a:t>Objective:</a:t>
                </a:r>
                <a:r>
                  <a:rPr lang="en-US" sz="1600" dirty="0"/>
                  <a:t> Find Trajectory that minimizes the cost function:</a:t>
                </a:r>
              </a:p>
              <a:p>
                <a:r>
                  <a:rPr lang="en-US" sz="1600" dirty="0"/>
                  <a:t>		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𝑱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𝑆</m:t>
                      </m:r>
                      <m:r>
                        <a:rPr lang="en-US" sz="1600" b="0" i="1" baseline="-2500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1600" b="1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𝑬𝑬𝑽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16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2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𝒎</m:t>
                      </m:r>
                      <m:r>
                        <a:rPr lang="en-US" sz="1600" b="1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𝑫𝑺𝑻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16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3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𝒕</m:t>
                      </m:r>
                      <m:r>
                        <a:rPr lang="en-US" sz="1600" b="1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𝑷𝒉𝒐𝒃𝒐𝒔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𝑆</m:t>
                      </m:r>
                      <m:r>
                        <a:rPr lang="en-US" sz="16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4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𝒕</m:t>
                      </m:r>
                      <m:r>
                        <a:rPr lang="en-US" sz="1600" b="1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𝑫𝒆𝒊𝒎𝒐𝒔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600" b="0" baseline="-25000" dirty="0">
                  <a:ea typeface="Cambria Math" panose="02040503050406030204" pitchFamily="18" charset="0"/>
                </a:endParaRPr>
              </a:p>
              <a:p>
                <a:r>
                  <a:rPr lang="en-US" sz="1600" b="0" dirty="0">
                    <a:ea typeface="Cambria Math" panose="02040503050406030204" pitchFamily="18" charset="0"/>
                  </a:rPr>
                  <a:t>	</a:t>
                </a:r>
              </a:p>
              <a:p>
                <a:r>
                  <a:rPr lang="en-US" sz="1600" b="0" dirty="0">
                    <a:ea typeface="Cambria Math" panose="02040503050406030204" pitchFamily="18" charset="0"/>
                  </a:rPr>
                  <a:t>	- Rocket Eqn. used to convert </a:t>
                </a:r>
                <a:r>
                  <a:rPr lang="el-GR" sz="1600" b="0" dirty="0">
                    <a:ea typeface="Cambria Math" panose="02040503050406030204" pitchFamily="18" charset="0"/>
                  </a:rPr>
                  <a:t>Δ</a:t>
                </a:r>
                <a:r>
                  <a:rPr lang="en-US" sz="1600" b="0" dirty="0">
                    <a:ea typeface="Cambria Math" panose="02040503050406030204" pitchFamily="18" charset="0"/>
                  </a:rPr>
                  <a:t>V to mass. </a:t>
                </a:r>
              </a:p>
              <a:p>
                <a:r>
                  <a:rPr lang="en-US" sz="1600" dirty="0">
                    <a:ea typeface="Cambria Math" panose="02040503050406030204" pitchFamily="18" charset="0"/>
                  </a:rPr>
                  <a:t>	- Four sample trajectories (not entire solution space) below</a:t>
                </a:r>
              </a:p>
              <a:p>
                <a:r>
                  <a:rPr lang="en-US" sz="1600" b="0" dirty="0">
                    <a:ea typeface="Cambria Math" panose="02040503050406030204" pitchFamily="18" charset="0"/>
                  </a:rPr>
                  <a:t>		- </a:t>
                </a:r>
                <a:r>
                  <a:rPr lang="en-US" sz="1600" b="1" dirty="0">
                    <a:ea typeface="Cambria Math" panose="02040503050406030204" pitchFamily="18" charset="0"/>
                  </a:rPr>
                  <a:t>Trajectory #2 was selected for this mission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52B75DD-C789-4C7A-86AD-D6A812B47B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520553"/>
                <a:ext cx="8206740" cy="2487348"/>
              </a:xfrm>
              <a:prstGeom prst="rect">
                <a:avLst/>
              </a:prstGeom>
              <a:blipFill>
                <a:blip r:embed="rId6"/>
                <a:stretch>
                  <a:fillRect t="-1961" b="-22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BEC90C-2B65-4856-8827-8409D7E23547}"/>
                  </a:ext>
                </a:extLst>
              </p:cNvPr>
              <p:cNvSpPr txBox="1"/>
              <p:nvPr/>
            </p:nvSpPr>
            <p:spPr>
              <a:xfrm>
                <a:off x="6315030" y="1205664"/>
                <a:ext cx="2114550" cy="21236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𝑬𝑬𝑽</m:t>
                    </m:r>
                  </m:oMath>
                </a14:m>
                <a:r>
                  <a:rPr lang="en-US" sz="1200" dirty="0"/>
                  <a:t> – Required propellant  capacity of the EEV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𝑫𝑺𝑻</m:t>
                    </m:r>
                  </m:oMath>
                </a14:m>
                <a:r>
                  <a:rPr lang="en-US" sz="1200" dirty="0"/>
                  <a:t> – Required propellant from the DST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𝑷𝒉𝒐𝒃𝒐𝒔</m:t>
                    </m:r>
                  </m:oMath>
                </a14:m>
                <a:r>
                  <a:rPr lang="en-US" sz="1200" dirty="0"/>
                  <a:t> – Science time on Phobos (days)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𝑫𝒆𝒊𝒎𝒐𝒔</m:t>
                    </m:r>
                  </m:oMath>
                </a14:m>
                <a:r>
                  <a:rPr lang="en-US" sz="1200" dirty="0"/>
                  <a:t> – Science time on Deimos (days)</a:t>
                </a:r>
              </a:p>
              <a:p>
                <a:endParaRPr lang="en-US" sz="1200" dirty="0"/>
              </a:p>
              <a:p>
                <a:endParaRPr lang="en-US" sz="1200" dirty="0"/>
              </a:p>
              <a:p>
                <a:endParaRPr lang="en-US" sz="12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3BEC90C-2B65-4856-8827-8409D7E2354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15030" y="1205664"/>
                <a:ext cx="2114550" cy="2123658"/>
              </a:xfrm>
              <a:prstGeom prst="rect">
                <a:avLst/>
              </a:prstGeom>
              <a:blipFill>
                <a:blip r:embed="rId7"/>
                <a:stretch>
                  <a:fillRect l="-288" t="-2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B7DB2C-D7D7-4061-87A7-41EB2003D7A7}"/>
                  </a:ext>
                </a:extLst>
              </p:cNvPr>
              <p:cNvSpPr txBox="1"/>
              <p:nvPr/>
            </p:nvSpPr>
            <p:spPr>
              <a:xfrm>
                <a:off x="5129755" y="6433725"/>
                <a:ext cx="348219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3. </a:t>
                </a:r>
                <a:r>
                  <a:rPr lang="en-US" sz="1200" dirty="0"/>
                  <a:t>Deimos to Phobos, no stop at DST.  </a:t>
                </a:r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</a:rPr>
                      <m:t>𝑱</m:t>
                    </m:r>
                  </m:oMath>
                </a14:m>
                <a:r>
                  <a:rPr lang="en-US" sz="1200" dirty="0"/>
                  <a:t> = 16,898</a:t>
                </a:r>
              </a:p>
              <a:p>
                <a:endParaRPr lang="en-US" sz="1200" dirty="0"/>
              </a:p>
              <a:p>
                <a:r>
                  <a:rPr lang="el-GR" sz="1200" b="1" dirty="0">
                    <a:ea typeface="Cambria Math" panose="02040503050406030204" pitchFamily="18" charset="0"/>
                  </a:rPr>
                  <a:t>Δ</a:t>
                </a:r>
                <a:r>
                  <a:rPr lang="en-US" sz="1200" b="1" dirty="0">
                    <a:ea typeface="Cambria Math" panose="02040503050406030204" pitchFamily="18" charset="0"/>
                  </a:rPr>
                  <a:t>V</a:t>
                </a:r>
                <a:r>
                  <a:rPr lang="en-US" sz="1200" dirty="0">
                    <a:ea typeface="Cambria Math" panose="02040503050406030204" pitchFamily="18" charset="0"/>
                  </a:rPr>
                  <a:t> = 2.41 km/s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𝑬𝑬𝑽</m:t>
                    </m:r>
                  </m:oMath>
                </a14:m>
                <a:r>
                  <a:rPr lang="en-US" sz="1200" dirty="0"/>
                  <a:t> = 10,103 kg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𝑫𝑺𝑻</m:t>
                    </m:r>
                  </m:oMath>
                </a14:m>
                <a:r>
                  <a:rPr lang="en-US" sz="1200" dirty="0"/>
                  <a:t> = 0 kg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𝑷𝒉𝒐𝒃𝒐𝒔</m:t>
                    </m:r>
                  </m:oMath>
                </a14:m>
                <a:r>
                  <a:rPr lang="en-US" sz="1200" dirty="0"/>
                  <a:t> = 11.32 days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𝑫𝒆𝒊𝒎𝒐𝒔</m:t>
                    </m:r>
                  </m:oMath>
                </a14:m>
                <a:r>
                  <a:rPr lang="en-US" sz="1200" dirty="0"/>
                  <a:t> = 7.56 days</a:t>
                </a:r>
              </a:p>
              <a:p>
                <a:r>
                  <a:rPr lang="en-US" sz="1200" b="1" dirty="0"/>
                  <a:t>					</a:t>
                </a:r>
                <a:endParaRPr lang="en-US" sz="12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0B7DB2C-D7D7-4061-87A7-41EB2003D7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9755" y="6433725"/>
                <a:ext cx="3482192" cy="156966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5704C6-D3CB-4486-98E9-60A1CAC1D7DB}"/>
                  </a:ext>
                </a:extLst>
              </p:cNvPr>
              <p:cNvSpPr txBox="1"/>
              <p:nvPr/>
            </p:nvSpPr>
            <p:spPr>
              <a:xfrm>
                <a:off x="561564" y="7910123"/>
                <a:ext cx="348219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b="1" dirty="0"/>
                  <a:t>4. </a:t>
                </a:r>
                <a:r>
                  <a:rPr lang="en-US" sz="1200" dirty="0"/>
                  <a:t>Deimos to Phobos, refuel at DST.  </a:t>
                </a:r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</a:rPr>
                      <m:t>𝑱</m:t>
                    </m:r>
                  </m:oMath>
                </a14:m>
                <a:r>
                  <a:rPr lang="en-US" sz="1200" dirty="0"/>
                  <a:t> = 11,897</a:t>
                </a:r>
              </a:p>
              <a:p>
                <a:pPr algn="r"/>
                <a:endParaRPr lang="en-US" sz="1200" dirty="0"/>
              </a:p>
              <a:p>
                <a:pPr algn="r"/>
                <a:r>
                  <a:rPr lang="el-GR" sz="1200" b="1" dirty="0">
                    <a:ea typeface="Cambria Math" panose="02040503050406030204" pitchFamily="18" charset="0"/>
                  </a:rPr>
                  <a:t>Δ</a:t>
                </a:r>
                <a:r>
                  <a:rPr lang="en-US" sz="1200" b="1" dirty="0">
                    <a:ea typeface="Cambria Math" panose="02040503050406030204" pitchFamily="18" charset="0"/>
                  </a:rPr>
                  <a:t>V</a:t>
                </a:r>
                <a:r>
                  <a:rPr lang="en-US" sz="1200" dirty="0">
                    <a:ea typeface="Cambria Math" panose="02040503050406030204" pitchFamily="18" charset="0"/>
                  </a:rPr>
                  <a:t> = 1.80 km/s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𝑬𝑬𝑽</m:t>
                    </m:r>
                  </m:oMath>
                </a14:m>
                <a:r>
                  <a:rPr lang="en-US" sz="1200" dirty="0"/>
                  <a:t> = 6,727 kg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𝑫𝑺𝑻</m:t>
                    </m:r>
                  </m:oMath>
                </a14:m>
                <a:r>
                  <a:rPr lang="en-US" sz="1200" dirty="0"/>
                  <a:t> = 3,793 kg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𝑷𝒉𝒐𝒃𝒐𝒔</m:t>
                    </m:r>
                  </m:oMath>
                </a14:m>
                <a:r>
                  <a:rPr lang="en-US" sz="1200" dirty="0"/>
                  <a:t> = 9.25 days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𝑫𝒆𝒊𝒎𝒐𝒔</m:t>
                    </m:r>
                  </m:oMath>
                </a14:m>
                <a:r>
                  <a:rPr lang="en-US" sz="1200" dirty="0"/>
                  <a:t> = 3.63 days</a:t>
                </a:r>
              </a:p>
              <a:p>
                <a:pPr algn="r"/>
                <a:r>
                  <a:rPr lang="en-US" sz="1200" b="1" dirty="0"/>
                  <a:t>					</a:t>
                </a:r>
                <a:endParaRPr lang="en-US" sz="12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45704C6-D3CB-4486-98E9-60A1CAC1D7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1564" y="7910123"/>
                <a:ext cx="3482192" cy="1569660"/>
              </a:xfrm>
              <a:prstGeom prst="rect">
                <a:avLst/>
              </a:prstGeom>
              <a:blipFill>
                <a:blip r:embed="rId9"/>
                <a:stretch>
                  <a:fillRect t="-389" r="-1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BE895B8-023C-4807-941F-95933F4BD3B7}"/>
                  </a:ext>
                </a:extLst>
              </p:cNvPr>
              <p:cNvSpPr txBox="1"/>
              <p:nvPr/>
            </p:nvSpPr>
            <p:spPr>
              <a:xfrm>
                <a:off x="4865698" y="3398540"/>
                <a:ext cx="348219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/>
                  <a:t>1. </a:t>
                </a:r>
                <a:r>
                  <a:rPr lang="en-US" sz="1200" dirty="0"/>
                  <a:t>Phobos to Deimos, no stop at DST.  </a:t>
                </a:r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</a:rPr>
                      <m:t>𝑱</m:t>
                    </m:r>
                  </m:oMath>
                </a14:m>
                <a:r>
                  <a:rPr lang="en-US" sz="1200" dirty="0"/>
                  <a:t> = 15,868</a:t>
                </a:r>
              </a:p>
              <a:p>
                <a:endParaRPr lang="en-US" sz="1200" dirty="0"/>
              </a:p>
              <a:p>
                <a:r>
                  <a:rPr lang="el-GR" sz="1200" b="1" dirty="0">
                    <a:ea typeface="Cambria Math" panose="02040503050406030204" pitchFamily="18" charset="0"/>
                  </a:rPr>
                  <a:t>Δ</a:t>
                </a:r>
                <a:r>
                  <a:rPr lang="en-US" sz="1200" b="1" dirty="0">
                    <a:ea typeface="Cambria Math" panose="02040503050406030204" pitchFamily="18" charset="0"/>
                  </a:rPr>
                  <a:t>V</a:t>
                </a:r>
                <a:r>
                  <a:rPr lang="en-US" sz="1200" dirty="0">
                    <a:ea typeface="Cambria Math" panose="02040503050406030204" pitchFamily="18" charset="0"/>
                  </a:rPr>
                  <a:t> = 2.20 km/s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𝑬𝑬𝑽</m:t>
                    </m:r>
                  </m:oMath>
                </a14:m>
                <a:r>
                  <a:rPr lang="en-US" sz="1200" dirty="0"/>
                  <a:t> = 8,854 kg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𝑫𝑺𝑻</m:t>
                    </m:r>
                  </m:oMath>
                </a14:m>
                <a:r>
                  <a:rPr lang="en-US" sz="1200" dirty="0"/>
                  <a:t> = 0 kg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𝑷𝒉𝒐𝒃𝒐𝒔</m:t>
                    </m:r>
                  </m:oMath>
                </a14:m>
                <a:r>
                  <a:rPr lang="en-US" sz="1200" dirty="0"/>
                  <a:t> = 10.52 days</a:t>
                </a:r>
              </a:p>
              <a:p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𝑫𝒆𝒊𝒎𝒐𝒔</m:t>
                    </m:r>
                  </m:oMath>
                </a14:m>
                <a:r>
                  <a:rPr lang="en-US" sz="1200" dirty="0"/>
                  <a:t> = 9.35 days</a:t>
                </a:r>
              </a:p>
              <a:p>
                <a:r>
                  <a:rPr lang="en-US" sz="1200" b="1" dirty="0"/>
                  <a:t>					</a:t>
                </a:r>
                <a:endParaRPr lang="en-US" sz="1200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BE895B8-023C-4807-941F-95933F4BD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5698" y="3398540"/>
                <a:ext cx="3482192" cy="1569660"/>
              </a:xfrm>
              <a:prstGeom prst="rect">
                <a:avLst/>
              </a:prstGeom>
              <a:blipFill>
                <a:blip r:embed="rId10"/>
                <a:stretch>
                  <a:fillRect t="-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D3755C3-FC2F-4697-AC37-D72C7945B127}"/>
                  </a:ext>
                </a:extLst>
              </p:cNvPr>
              <p:cNvSpPr txBox="1"/>
              <p:nvPr/>
            </p:nvSpPr>
            <p:spPr>
              <a:xfrm>
                <a:off x="443969" y="4968200"/>
                <a:ext cx="348219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1200" b="1" dirty="0"/>
                  <a:t>2. </a:t>
                </a:r>
                <a:r>
                  <a:rPr lang="en-US" sz="1200" dirty="0"/>
                  <a:t>Phobos to Deimos, refuel at DST.  </a:t>
                </a:r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</a:rPr>
                      <m:t>𝑱</m:t>
                    </m:r>
                  </m:oMath>
                </a14:m>
                <a:r>
                  <a:rPr lang="en-US" sz="1200" dirty="0"/>
                  <a:t> = 11,873</a:t>
                </a:r>
              </a:p>
              <a:p>
                <a:pPr algn="r"/>
                <a:endParaRPr lang="en-US" sz="1200" dirty="0"/>
              </a:p>
              <a:p>
                <a:pPr algn="r"/>
                <a:r>
                  <a:rPr lang="el-GR" sz="1200" b="1" dirty="0">
                    <a:ea typeface="Cambria Math" panose="02040503050406030204" pitchFamily="18" charset="0"/>
                  </a:rPr>
                  <a:t>Δ</a:t>
                </a:r>
                <a:r>
                  <a:rPr lang="en-US" sz="1200" b="1" dirty="0">
                    <a:ea typeface="Cambria Math" panose="02040503050406030204" pitchFamily="18" charset="0"/>
                  </a:rPr>
                  <a:t>V</a:t>
                </a:r>
                <a:r>
                  <a:rPr lang="en-US" sz="1200" dirty="0">
                    <a:ea typeface="Cambria Math" panose="02040503050406030204" pitchFamily="18" charset="0"/>
                  </a:rPr>
                  <a:t> = 1.74 km/s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𝑬𝑬𝑽</m:t>
                    </m:r>
                  </m:oMath>
                </a14:m>
                <a:r>
                  <a:rPr lang="en-US" sz="1200" dirty="0"/>
                  <a:t> = 6,419 kg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𝒎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𝑫𝑺𝑻</m:t>
                    </m:r>
                  </m:oMath>
                </a14:m>
                <a:r>
                  <a:rPr lang="en-US" sz="1200" dirty="0"/>
                  <a:t> = 2851 kg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𝑷𝒉𝒐𝒃𝒐𝒔</m:t>
                    </m:r>
                  </m:oMath>
                </a14:m>
                <a:r>
                  <a:rPr lang="en-US" sz="1200" dirty="0"/>
                  <a:t> = 9.24 days</a:t>
                </a:r>
              </a:p>
              <a:p>
                <a:pPr algn="r"/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𝒕</m:t>
                    </m:r>
                    <m:r>
                      <a:rPr lang="en-US" sz="1200" b="1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𝑫𝒆𝒊𝒎𝒐𝒔</m:t>
                    </m:r>
                  </m:oMath>
                </a14:m>
                <a:r>
                  <a:rPr lang="en-US" sz="1200" dirty="0"/>
                  <a:t> = 4.91 days</a:t>
                </a:r>
              </a:p>
              <a:p>
                <a:pPr algn="r"/>
                <a:r>
                  <a:rPr lang="en-US" sz="1200" b="1" dirty="0"/>
                  <a:t>					</a:t>
                </a:r>
                <a:endParaRPr lang="en-US" sz="12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D3755C3-FC2F-4697-AC37-D72C7945B1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3969" y="4968200"/>
                <a:ext cx="3482192" cy="1569660"/>
              </a:xfrm>
              <a:prstGeom prst="rect">
                <a:avLst/>
              </a:prstGeom>
              <a:blipFill>
                <a:blip r:embed="rId11"/>
                <a:stretch>
                  <a:fillRect t="-3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95EB0329-8B53-4817-8E1A-E7473FA7602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73" r="33735" b="16518"/>
          <a:stretch/>
        </p:blipFill>
        <p:spPr>
          <a:xfrm>
            <a:off x="11728802" y="2411672"/>
            <a:ext cx="3404668" cy="1574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083E73-78DA-4285-97DF-6C159A7B6A0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2" t="3740" r="25511" b="8653"/>
          <a:stretch/>
        </p:blipFill>
        <p:spPr>
          <a:xfrm>
            <a:off x="8881408" y="4034493"/>
            <a:ext cx="3201501" cy="199490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DB25C7A-D890-4A32-A577-1888C4C93F5C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1" t="5348" r="31545" b="8050"/>
          <a:stretch/>
        </p:blipFill>
        <p:spPr>
          <a:xfrm>
            <a:off x="12082909" y="4214148"/>
            <a:ext cx="2343705" cy="171503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2711DDD-18EA-46D2-8E13-76D1FAC70BB1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92" r="34036" b="5348"/>
          <a:stretch/>
        </p:blipFill>
        <p:spPr>
          <a:xfrm>
            <a:off x="9081085" y="7162729"/>
            <a:ext cx="2988437" cy="156966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318F16D-A53A-4260-B30F-CCBF697D5285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5" t="3800" r="34244" b="20424"/>
          <a:stretch/>
        </p:blipFill>
        <p:spPr>
          <a:xfrm>
            <a:off x="12269200" y="7256728"/>
            <a:ext cx="2654423" cy="14204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23F81AC-7643-48C1-917B-F5F072094E98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80" t="4066" r="29493" b="5050"/>
          <a:stretch/>
        </p:blipFill>
        <p:spPr>
          <a:xfrm>
            <a:off x="12437727" y="282130"/>
            <a:ext cx="2399722" cy="22054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839F763-F97C-48A2-A2A0-D1DA332B67E7}"/>
              </a:ext>
            </a:extLst>
          </p:cNvPr>
          <p:cNvSpPr txBox="1"/>
          <p:nvPr/>
        </p:nvSpPr>
        <p:spPr>
          <a:xfrm>
            <a:off x="10033626" y="412985"/>
            <a:ext cx="2628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1. Transfer Arc to Mars</a:t>
            </a:r>
            <a:endParaRPr lang="en-US" sz="1400" u="sng" dirty="0"/>
          </a:p>
          <a:p>
            <a:r>
              <a:rPr lang="en-US" sz="1400" dirty="0"/>
              <a:t>Launch Date: Oct 9, 2039</a:t>
            </a:r>
          </a:p>
          <a:p>
            <a:r>
              <a:rPr lang="en-US" sz="1400" dirty="0"/>
              <a:t>Transfer Time: 256 Days</a:t>
            </a:r>
          </a:p>
          <a:p>
            <a:r>
              <a:rPr lang="en-US" sz="1400" dirty="0"/>
              <a:t>ΔV: 4.13 km/s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E89C9B-2000-4336-93E5-0B26E8CE92E2}"/>
              </a:ext>
            </a:extLst>
          </p:cNvPr>
          <p:cNvSpPr txBox="1"/>
          <p:nvPr/>
        </p:nvSpPr>
        <p:spPr>
          <a:xfrm>
            <a:off x="10033627" y="1881675"/>
            <a:ext cx="2628257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2. Parking Orbit Insertion</a:t>
            </a:r>
            <a:endParaRPr lang="en-US" sz="1400" u="sng" dirty="0"/>
          </a:p>
          <a:p>
            <a:r>
              <a:rPr lang="en-US" sz="1400" dirty="0"/>
              <a:t>EEV Arrival Date: Jun 22, 2040</a:t>
            </a:r>
          </a:p>
          <a:p>
            <a:r>
              <a:rPr lang="en-US" sz="1400" dirty="0"/>
              <a:t>DST Arrival Date: Jun 27, 2040</a:t>
            </a:r>
          </a:p>
          <a:p>
            <a:r>
              <a:rPr lang="en-US" sz="1400" dirty="0"/>
              <a:t>ΔV: 0.90 km/s</a:t>
            </a:r>
          </a:p>
          <a:p>
            <a:endParaRPr lang="en-US" sz="1400" dirty="0"/>
          </a:p>
          <a:p>
            <a:r>
              <a:rPr lang="en-US" sz="1400" u="sng" dirty="0"/>
              <a:t>Parking Orbit Parameters</a:t>
            </a:r>
          </a:p>
          <a:p>
            <a:r>
              <a:rPr lang="en-US" sz="1400" dirty="0"/>
              <a:t>Period: 5.0 days</a:t>
            </a:r>
          </a:p>
          <a:p>
            <a:r>
              <a:rPr lang="en-US" sz="1400" dirty="0"/>
              <a:t>Eccentricity: 0.84</a:t>
            </a:r>
          </a:p>
          <a:p>
            <a:r>
              <a:rPr lang="en-US" sz="1400" dirty="0"/>
              <a:t>SMA: 59000 km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B1EBC8-CDE0-4FFF-BE2E-F41FDD5DED81}"/>
              </a:ext>
            </a:extLst>
          </p:cNvPr>
          <p:cNvSpPr txBox="1"/>
          <p:nvPr/>
        </p:nvSpPr>
        <p:spPr>
          <a:xfrm>
            <a:off x="9464634" y="6134591"/>
            <a:ext cx="2628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3. Transfer to Phobos</a:t>
            </a:r>
            <a:endParaRPr lang="en-US" sz="1400" u="sng" dirty="0"/>
          </a:p>
          <a:p>
            <a:r>
              <a:rPr lang="en-US" sz="1400" dirty="0"/>
              <a:t>Transfer Date: Jul 2, 2040</a:t>
            </a:r>
          </a:p>
          <a:p>
            <a:r>
              <a:rPr lang="en-US" sz="1400" dirty="0"/>
              <a:t>Time on Phobos: 9.2 days</a:t>
            </a:r>
          </a:p>
          <a:p>
            <a:r>
              <a:rPr lang="en-US" sz="1400" dirty="0"/>
              <a:t>ΔV: 0.83 km/s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6951EA6-8D38-4A87-9457-D74C44C7B498}"/>
              </a:ext>
            </a:extLst>
          </p:cNvPr>
          <p:cNvSpPr txBox="1"/>
          <p:nvPr/>
        </p:nvSpPr>
        <p:spPr>
          <a:xfrm>
            <a:off x="12323459" y="6108306"/>
            <a:ext cx="2628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4. Return to DST</a:t>
            </a:r>
            <a:endParaRPr lang="en-US" sz="1400" u="sng" dirty="0"/>
          </a:p>
          <a:p>
            <a:r>
              <a:rPr lang="en-US" sz="1400" dirty="0"/>
              <a:t>Transfer Date: Jul 12, 2040</a:t>
            </a:r>
          </a:p>
          <a:p>
            <a:r>
              <a:rPr lang="en-US" sz="1400" dirty="0"/>
              <a:t>Transfer Time: 11 hours</a:t>
            </a:r>
          </a:p>
          <a:p>
            <a:r>
              <a:rPr lang="en-US" sz="1400" dirty="0"/>
              <a:t>ΔV: 0.90 km/s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188CA22-6D08-42D1-B89E-1CC9A6DB119E}"/>
              </a:ext>
            </a:extLst>
          </p:cNvPr>
          <p:cNvSpPr txBox="1"/>
          <p:nvPr/>
        </p:nvSpPr>
        <p:spPr>
          <a:xfrm>
            <a:off x="9441265" y="8732389"/>
            <a:ext cx="2628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5. Transfer to Deimos</a:t>
            </a:r>
            <a:endParaRPr lang="en-US" sz="1400" u="sng" dirty="0"/>
          </a:p>
          <a:p>
            <a:r>
              <a:rPr lang="en-US" sz="1400" dirty="0"/>
              <a:t>Transfer Date: Jul 15, 2040</a:t>
            </a:r>
          </a:p>
          <a:p>
            <a:r>
              <a:rPr lang="en-US" sz="1400" dirty="0"/>
              <a:t>Time on Deimos: 4.9 days</a:t>
            </a:r>
          </a:p>
          <a:p>
            <a:r>
              <a:rPr lang="en-US" sz="1400" dirty="0"/>
              <a:t>ΔV: 0.59 km/s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8BDD13F-D59C-4FC1-9F55-955F220AFF85}"/>
              </a:ext>
            </a:extLst>
          </p:cNvPr>
          <p:cNvSpPr txBox="1"/>
          <p:nvPr/>
        </p:nvSpPr>
        <p:spPr>
          <a:xfrm>
            <a:off x="12269199" y="8731325"/>
            <a:ext cx="26282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6. Return to DST</a:t>
            </a:r>
            <a:endParaRPr lang="en-US" sz="1400" u="sng" dirty="0"/>
          </a:p>
          <a:p>
            <a:r>
              <a:rPr lang="en-US" sz="1400" dirty="0"/>
              <a:t>Transfer Date: Jul 26, 2040</a:t>
            </a:r>
          </a:p>
          <a:p>
            <a:r>
              <a:rPr lang="en-US" sz="1400" dirty="0"/>
              <a:t>Transfer Time: 4 days</a:t>
            </a:r>
          </a:p>
          <a:p>
            <a:r>
              <a:rPr lang="en-US" sz="1400" dirty="0"/>
              <a:t>ΔV: 0.63 km/s</a:t>
            </a:r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A7426E03-40BE-4C60-9ABE-A06CD85D8B68}"/>
              </a:ext>
            </a:extLst>
          </p:cNvPr>
          <p:cNvSpPr/>
          <p:nvPr/>
        </p:nvSpPr>
        <p:spPr>
          <a:xfrm>
            <a:off x="8785063" y="97971"/>
            <a:ext cx="626575" cy="9862457"/>
          </a:xfrm>
          <a:prstGeom prst="leftBrace">
            <a:avLst>
              <a:gd name="adj1" fmla="val 74901"/>
              <a:gd name="adj2" fmla="val 55131"/>
            </a:avLst>
          </a:prstGeom>
          <a:solidFill>
            <a:schemeClr val="bg1"/>
          </a:solidFill>
          <a:ln w="28575">
            <a:solidFill>
              <a:schemeClr val="tx1">
                <a:lumMod val="50000"/>
                <a:lumOff val="50000"/>
              </a:schemeClr>
            </a:solidFill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957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See the source image">
            <a:extLst>
              <a:ext uri="{FF2B5EF4-FFF2-40B4-BE49-F238E27FC236}">
                <a16:creationId xmlns:a16="http://schemas.microsoft.com/office/drawing/2014/main" id="{7C61B680-F6D3-4C8A-9986-78218ABB0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39002">
            <a:off x="7524572" y="4100422"/>
            <a:ext cx="2051482" cy="1155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Arc 15">
            <a:extLst>
              <a:ext uri="{FF2B5EF4-FFF2-40B4-BE49-F238E27FC236}">
                <a16:creationId xmlns:a16="http://schemas.microsoft.com/office/drawing/2014/main" id="{D90E22D6-1C4C-4DBA-8B33-C389D6387842}"/>
              </a:ext>
            </a:extLst>
          </p:cNvPr>
          <p:cNvSpPr/>
          <p:nvPr/>
        </p:nvSpPr>
        <p:spPr>
          <a:xfrm flipH="1">
            <a:off x="12737828" y="0"/>
            <a:ext cx="2405305" cy="10058400"/>
          </a:xfrm>
          <a:prstGeom prst="arc">
            <a:avLst>
              <a:gd name="adj1" fmla="val 16200000"/>
              <a:gd name="adj2" fmla="val 5405093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DC544E0E-7290-44B4-8734-2E079089E9D5}"/>
              </a:ext>
            </a:extLst>
          </p:cNvPr>
          <p:cNvSpPr/>
          <p:nvPr/>
        </p:nvSpPr>
        <p:spPr>
          <a:xfrm flipH="1">
            <a:off x="11174866" y="0"/>
            <a:ext cx="2405305" cy="10058400"/>
          </a:xfrm>
          <a:prstGeom prst="arc">
            <a:avLst>
              <a:gd name="adj1" fmla="val 16200000"/>
              <a:gd name="adj2" fmla="val 5405093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391D4EE4-B4BB-4807-8E4E-A6E8FA788B13}"/>
              </a:ext>
            </a:extLst>
          </p:cNvPr>
          <p:cNvSpPr/>
          <p:nvPr/>
        </p:nvSpPr>
        <p:spPr>
          <a:xfrm flipH="1">
            <a:off x="8541487" y="0"/>
            <a:ext cx="2405305" cy="10058400"/>
          </a:xfrm>
          <a:prstGeom prst="arc">
            <a:avLst>
              <a:gd name="adj1" fmla="val 16200000"/>
              <a:gd name="adj2" fmla="val 5405093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7BD04948-1248-48CD-ABC2-016063185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96567" y="6033345"/>
            <a:ext cx="1634824" cy="168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26E3F656-DC77-4CDA-AFFA-DEB39D75E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7092" y="2505978"/>
            <a:ext cx="1586380" cy="1351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Arc 46">
            <a:extLst>
              <a:ext uri="{FF2B5EF4-FFF2-40B4-BE49-F238E27FC236}">
                <a16:creationId xmlns:a16="http://schemas.microsoft.com/office/drawing/2014/main" id="{9F94A80A-0562-4C2C-BED5-94901FBC9112}"/>
              </a:ext>
            </a:extLst>
          </p:cNvPr>
          <p:cNvSpPr/>
          <p:nvPr/>
        </p:nvSpPr>
        <p:spPr>
          <a:xfrm flipH="1" flipV="1">
            <a:off x="7097894" y="2240042"/>
            <a:ext cx="4076971" cy="2714714"/>
          </a:xfrm>
          <a:prstGeom prst="arc">
            <a:avLst>
              <a:gd name="adj1" fmla="val 11157885"/>
              <a:gd name="adj2" fmla="val 17298569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Arc 47">
            <a:extLst>
              <a:ext uri="{FF2B5EF4-FFF2-40B4-BE49-F238E27FC236}">
                <a16:creationId xmlns:a16="http://schemas.microsoft.com/office/drawing/2014/main" id="{2920A2B9-DD1A-41BD-91FF-80B1B4C874FD}"/>
              </a:ext>
            </a:extLst>
          </p:cNvPr>
          <p:cNvSpPr/>
          <p:nvPr/>
        </p:nvSpPr>
        <p:spPr>
          <a:xfrm>
            <a:off x="8637531" y="2905522"/>
            <a:ext cx="3572225" cy="3696764"/>
          </a:xfrm>
          <a:prstGeom prst="arc">
            <a:avLst>
              <a:gd name="adj1" fmla="val 11157885"/>
              <a:gd name="adj2" fmla="val 16356780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EFA69866-04E6-47FC-9DCB-8F95DE7277BD}"/>
              </a:ext>
            </a:extLst>
          </p:cNvPr>
          <p:cNvSpPr/>
          <p:nvPr/>
        </p:nvSpPr>
        <p:spPr>
          <a:xfrm>
            <a:off x="5552996" y="5053020"/>
            <a:ext cx="6835750" cy="2470979"/>
          </a:xfrm>
          <a:prstGeom prst="arc">
            <a:avLst>
              <a:gd name="adj1" fmla="val 15432052"/>
              <a:gd name="adj2" fmla="val 21406851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Flowchart: Connector 48">
            <a:extLst>
              <a:ext uri="{FF2B5EF4-FFF2-40B4-BE49-F238E27FC236}">
                <a16:creationId xmlns:a16="http://schemas.microsoft.com/office/drawing/2014/main" id="{0D7C00D1-D0BE-44D0-9715-9CFFC3B7EB74}"/>
              </a:ext>
            </a:extLst>
          </p:cNvPr>
          <p:cNvSpPr/>
          <p:nvPr/>
        </p:nvSpPr>
        <p:spPr>
          <a:xfrm>
            <a:off x="9954558" y="4245178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ED37A30-5032-4A86-B664-E7D481F4C5CD}"/>
              </a:ext>
            </a:extLst>
          </p:cNvPr>
          <p:cNvSpPr txBox="1"/>
          <p:nvPr/>
        </p:nvSpPr>
        <p:spPr>
          <a:xfrm>
            <a:off x="8869626" y="1795255"/>
            <a:ext cx="2638474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Landing Sites:</a:t>
            </a:r>
          </a:p>
          <a:p>
            <a:r>
              <a:rPr lang="en-US" sz="1300" dirty="0"/>
              <a:t>1) Swift Crafter (12.5</a:t>
            </a:r>
            <a:r>
              <a:rPr lang="en-US" sz="1300" baseline="30000" dirty="0"/>
              <a:t>o </a:t>
            </a:r>
            <a:r>
              <a:rPr lang="en-US" sz="1300" dirty="0"/>
              <a:t>N 1.8</a:t>
            </a:r>
            <a:r>
              <a:rPr lang="en-US" sz="1300" baseline="30000" dirty="0"/>
              <a:t>o </a:t>
            </a:r>
            <a:r>
              <a:rPr lang="en-US" sz="1300" dirty="0"/>
              <a:t>E)</a:t>
            </a:r>
          </a:p>
          <a:p>
            <a:r>
              <a:rPr lang="en-US" sz="1300" dirty="0"/>
              <a:t>2) Voltaire Crater (22.0</a:t>
            </a:r>
            <a:r>
              <a:rPr lang="en-US" sz="1300" baseline="30000" dirty="0"/>
              <a:t>o </a:t>
            </a:r>
            <a:r>
              <a:rPr lang="en-US" sz="1300" dirty="0"/>
              <a:t>N 3.5</a:t>
            </a:r>
            <a:r>
              <a:rPr lang="en-US" sz="1300" baseline="30000" dirty="0"/>
              <a:t>o </a:t>
            </a:r>
            <a:r>
              <a:rPr lang="en-US" sz="1300" dirty="0"/>
              <a:t>W)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815C592-5328-43E8-8919-916A966411F7}"/>
              </a:ext>
            </a:extLst>
          </p:cNvPr>
          <p:cNvSpPr txBox="1"/>
          <p:nvPr/>
        </p:nvSpPr>
        <p:spPr>
          <a:xfrm>
            <a:off x="13222205" y="7805467"/>
            <a:ext cx="263847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Landing Sites:</a:t>
            </a:r>
          </a:p>
          <a:p>
            <a:r>
              <a:rPr lang="en-US" sz="1300" dirty="0"/>
              <a:t>1) Stickney Crafter (1</a:t>
            </a:r>
            <a:r>
              <a:rPr lang="en-US" sz="1300" baseline="30000" dirty="0"/>
              <a:t>o </a:t>
            </a:r>
            <a:r>
              <a:rPr lang="en-US" sz="1300" dirty="0"/>
              <a:t>N 49</a:t>
            </a:r>
            <a:r>
              <a:rPr lang="en-US" sz="1300" baseline="30000" dirty="0"/>
              <a:t>o </a:t>
            </a:r>
            <a:r>
              <a:rPr lang="en-US" sz="1300" dirty="0"/>
              <a:t>W)</a:t>
            </a:r>
          </a:p>
          <a:p>
            <a:r>
              <a:rPr lang="en-US" sz="1300" dirty="0"/>
              <a:t>2) </a:t>
            </a:r>
            <a:r>
              <a:rPr lang="en-US" sz="1300" dirty="0" err="1"/>
              <a:t>Clustril</a:t>
            </a:r>
            <a:r>
              <a:rPr lang="en-US" sz="1300" dirty="0"/>
              <a:t> Crater (60</a:t>
            </a:r>
            <a:r>
              <a:rPr lang="en-US" sz="1300" baseline="30000" dirty="0"/>
              <a:t>o </a:t>
            </a:r>
            <a:r>
              <a:rPr lang="en-US" sz="1300" dirty="0"/>
              <a:t>N 91</a:t>
            </a:r>
            <a:r>
              <a:rPr lang="en-US" sz="1300" baseline="30000" dirty="0"/>
              <a:t>o </a:t>
            </a:r>
            <a:r>
              <a:rPr lang="en-US" sz="1300" dirty="0"/>
              <a:t>W)</a:t>
            </a:r>
          </a:p>
          <a:p>
            <a:r>
              <a:rPr lang="en-US" sz="1300" dirty="0"/>
              <a:t>3) </a:t>
            </a:r>
            <a:r>
              <a:rPr lang="en-US" sz="1300" dirty="0" err="1"/>
              <a:t>Flimnap</a:t>
            </a:r>
            <a:r>
              <a:rPr lang="en-US" sz="1300" dirty="0"/>
              <a:t> Crater (60</a:t>
            </a:r>
            <a:r>
              <a:rPr lang="en-US" sz="1300" baseline="30000" dirty="0"/>
              <a:t>o </a:t>
            </a:r>
            <a:r>
              <a:rPr lang="en-US" sz="1300" dirty="0"/>
              <a:t>N 10</a:t>
            </a:r>
            <a:r>
              <a:rPr lang="en-US" sz="1300" baseline="30000" dirty="0"/>
              <a:t>o </a:t>
            </a:r>
            <a:r>
              <a:rPr lang="en-US" sz="1300" dirty="0"/>
              <a:t>E)</a:t>
            </a:r>
          </a:p>
          <a:p>
            <a:r>
              <a:rPr lang="en-US" sz="1300" dirty="0"/>
              <a:t>4) Gulliver Crater (81</a:t>
            </a:r>
            <a:r>
              <a:rPr lang="en-US" sz="1300" baseline="30000" dirty="0"/>
              <a:t>o </a:t>
            </a:r>
            <a:r>
              <a:rPr lang="en-US" sz="1300" dirty="0"/>
              <a:t>N 165</a:t>
            </a:r>
            <a:r>
              <a:rPr lang="en-US" sz="1300" baseline="30000" dirty="0"/>
              <a:t>o </a:t>
            </a:r>
            <a:r>
              <a:rPr lang="en-US" sz="1300" dirty="0"/>
              <a:t>E)</a:t>
            </a:r>
          </a:p>
          <a:p>
            <a:endParaRPr lang="en-US" sz="1300" dirty="0"/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F5D3FB17-C281-4FBB-855B-692517CAA32A}"/>
              </a:ext>
            </a:extLst>
          </p:cNvPr>
          <p:cNvSpPr/>
          <p:nvPr/>
        </p:nvSpPr>
        <p:spPr>
          <a:xfrm flipH="1" flipV="1">
            <a:off x="8541485" y="3702847"/>
            <a:ext cx="6363233" cy="3394474"/>
          </a:xfrm>
          <a:prstGeom prst="arc">
            <a:avLst>
              <a:gd name="adj1" fmla="val 16365718"/>
              <a:gd name="adj2" fmla="val 65067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E25276-0F35-4E88-8314-B325C0F28F47}"/>
              </a:ext>
            </a:extLst>
          </p:cNvPr>
          <p:cNvSpPr txBox="1"/>
          <p:nvPr/>
        </p:nvSpPr>
        <p:spPr>
          <a:xfrm>
            <a:off x="1842471" y="570971"/>
            <a:ext cx="35247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Concept of Operations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9691E6DD-4A03-428B-9E60-2D2058A46D8F}"/>
              </a:ext>
            </a:extLst>
          </p:cNvPr>
          <p:cNvSpPr/>
          <p:nvPr/>
        </p:nvSpPr>
        <p:spPr>
          <a:xfrm flipH="1">
            <a:off x="6536980" y="74444"/>
            <a:ext cx="2405305" cy="10058400"/>
          </a:xfrm>
          <a:prstGeom prst="arc">
            <a:avLst>
              <a:gd name="adj1" fmla="val 16200000"/>
              <a:gd name="adj2" fmla="val 5405093"/>
            </a:avLst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2" name="Picture 18" descr="See the source image">
            <a:extLst>
              <a:ext uri="{FF2B5EF4-FFF2-40B4-BE49-F238E27FC236}">
                <a16:creationId xmlns:a16="http://schemas.microsoft.com/office/drawing/2014/main" id="{FD177CAB-5F99-4490-9CB4-85DD9B9C1B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10"/>
          <a:stretch/>
        </p:blipFill>
        <p:spPr bwMode="auto">
          <a:xfrm>
            <a:off x="6010616" y="1365257"/>
            <a:ext cx="1543907" cy="149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Arc 26">
            <a:extLst>
              <a:ext uri="{FF2B5EF4-FFF2-40B4-BE49-F238E27FC236}">
                <a16:creationId xmlns:a16="http://schemas.microsoft.com/office/drawing/2014/main" id="{1CE7FA1C-8DA3-4473-94FA-93C2D6245773}"/>
              </a:ext>
            </a:extLst>
          </p:cNvPr>
          <p:cNvSpPr/>
          <p:nvPr/>
        </p:nvSpPr>
        <p:spPr>
          <a:xfrm flipH="1" flipV="1">
            <a:off x="6659682" y="330890"/>
            <a:ext cx="2540384" cy="4772754"/>
          </a:xfrm>
          <a:prstGeom prst="arc">
            <a:avLst>
              <a:gd name="adj1" fmla="val 16269186"/>
              <a:gd name="adj2" fmla="val 0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lowchart: Connector 24">
            <a:extLst>
              <a:ext uri="{FF2B5EF4-FFF2-40B4-BE49-F238E27FC236}">
                <a16:creationId xmlns:a16="http://schemas.microsoft.com/office/drawing/2014/main" id="{A37F6161-1FE8-4A05-A5B4-F3AC8D02A0A4}"/>
              </a:ext>
            </a:extLst>
          </p:cNvPr>
          <p:cNvSpPr/>
          <p:nvPr/>
        </p:nvSpPr>
        <p:spPr>
          <a:xfrm>
            <a:off x="6925467" y="3347026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1</a:t>
            </a:r>
          </a:p>
        </p:txBody>
      </p:sp>
      <p:sp>
        <p:nvSpPr>
          <p:cNvPr id="55" name="Flowchart: Connector 54">
            <a:extLst>
              <a:ext uri="{FF2B5EF4-FFF2-40B4-BE49-F238E27FC236}">
                <a16:creationId xmlns:a16="http://schemas.microsoft.com/office/drawing/2014/main" id="{8E193763-F6C6-409C-A363-868FC306A788}"/>
              </a:ext>
            </a:extLst>
          </p:cNvPr>
          <p:cNvSpPr/>
          <p:nvPr/>
        </p:nvSpPr>
        <p:spPr>
          <a:xfrm>
            <a:off x="9300851" y="6232503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2</a:t>
            </a:r>
          </a:p>
        </p:txBody>
      </p:sp>
      <p:sp>
        <p:nvSpPr>
          <p:cNvPr id="44" name="Flowchart: Connector 43">
            <a:extLst>
              <a:ext uri="{FF2B5EF4-FFF2-40B4-BE49-F238E27FC236}">
                <a16:creationId xmlns:a16="http://schemas.microsoft.com/office/drawing/2014/main" id="{BB34581A-2031-4336-B0D8-1817AB9A5796}"/>
              </a:ext>
            </a:extLst>
          </p:cNvPr>
          <p:cNvSpPr/>
          <p:nvPr/>
        </p:nvSpPr>
        <p:spPr>
          <a:xfrm>
            <a:off x="11392005" y="5203312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3</a:t>
            </a:r>
          </a:p>
        </p:txBody>
      </p:sp>
      <p:sp>
        <p:nvSpPr>
          <p:cNvPr id="29" name="Flowchart: Connector 28">
            <a:extLst>
              <a:ext uri="{FF2B5EF4-FFF2-40B4-BE49-F238E27FC236}">
                <a16:creationId xmlns:a16="http://schemas.microsoft.com/office/drawing/2014/main" id="{FDE25DC7-5450-4DDC-AB43-4FBEDB5272E5}"/>
              </a:ext>
            </a:extLst>
          </p:cNvPr>
          <p:cNvSpPr/>
          <p:nvPr/>
        </p:nvSpPr>
        <p:spPr>
          <a:xfrm>
            <a:off x="8959505" y="2908444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5</a:t>
            </a:r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B244A113-ECB0-4887-91A7-FE4CB65A48E8}"/>
              </a:ext>
            </a:extLst>
          </p:cNvPr>
          <p:cNvSpPr/>
          <p:nvPr/>
        </p:nvSpPr>
        <p:spPr>
          <a:xfrm flipH="1" flipV="1">
            <a:off x="7730900" y="4275344"/>
            <a:ext cx="5480807" cy="3527002"/>
          </a:xfrm>
          <a:prstGeom prst="arc">
            <a:avLst>
              <a:gd name="adj1" fmla="val 13696879"/>
              <a:gd name="adj2" fmla="val 902354"/>
            </a:avLst>
          </a:prstGeom>
          <a:ln w="25400">
            <a:solidFill>
              <a:schemeClr val="accent1">
                <a:lumMod val="50000"/>
              </a:schemeClr>
            </a:solidFill>
            <a:head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lowchart: Connector 35">
            <a:extLst>
              <a:ext uri="{FF2B5EF4-FFF2-40B4-BE49-F238E27FC236}">
                <a16:creationId xmlns:a16="http://schemas.microsoft.com/office/drawing/2014/main" id="{457EE668-705D-4204-A822-38117EC4941D}"/>
              </a:ext>
            </a:extLst>
          </p:cNvPr>
          <p:cNvSpPr/>
          <p:nvPr/>
        </p:nvSpPr>
        <p:spPr>
          <a:xfrm>
            <a:off x="9990669" y="7355746"/>
            <a:ext cx="805433" cy="780901"/>
          </a:xfrm>
          <a:prstGeom prst="flowChartConnector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0548C2-BCD9-4278-8FDD-9BA41BA899BB}"/>
              </a:ext>
            </a:extLst>
          </p:cNvPr>
          <p:cNvSpPr txBox="1"/>
          <p:nvPr/>
        </p:nvSpPr>
        <p:spPr>
          <a:xfrm rot="15112374">
            <a:off x="12275785" y="8913463"/>
            <a:ext cx="147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Phobos Orbit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F37E4F-3202-42F5-BE4E-2F86184CD3AA}"/>
              </a:ext>
            </a:extLst>
          </p:cNvPr>
          <p:cNvSpPr txBox="1"/>
          <p:nvPr/>
        </p:nvSpPr>
        <p:spPr>
          <a:xfrm rot="15112374">
            <a:off x="10748637" y="9019225"/>
            <a:ext cx="147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Deimos Orbit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6BF5936-2FF8-4726-93EB-1353E7A6E043}"/>
              </a:ext>
            </a:extLst>
          </p:cNvPr>
          <p:cNvSpPr txBox="1"/>
          <p:nvPr/>
        </p:nvSpPr>
        <p:spPr>
          <a:xfrm rot="15112374">
            <a:off x="8116997" y="9030301"/>
            <a:ext cx="147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DST Orbit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8F0FAC7-6F57-4293-90FF-8A3E6A5BA639}"/>
              </a:ext>
            </a:extLst>
          </p:cNvPr>
          <p:cNvSpPr txBox="1"/>
          <p:nvPr/>
        </p:nvSpPr>
        <p:spPr>
          <a:xfrm rot="15112374">
            <a:off x="6724851" y="9048525"/>
            <a:ext cx="147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Earth Orbit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16B4EA-9738-400C-AD5D-0E896D2463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8000" y="7416776"/>
            <a:ext cx="5177346" cy="21462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FE64FF-2625-408D-A220-108519906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1672" y="5137586"/>
            <a:ext cx="5173674" cy="21447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85E77A89-D99F-4C2C-86FC-6DAFBD424250}"/>
              </a:ext>
            </a:extLst>
          </p:cNvPr>
          <p:cNvSpPr txBox="1"/>
          <p:nvPr/>
        </p:nvSpPr>
        <p:spPr>
          <a:xfrm>
            <a:off x="1018000" y="4577922"/>
            <a:ext cx="517367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Longest Eclipse: </a:t>
            </a:r>
            <a:r>
              <a:rPr lang="en-US" sz="1300" dirty="0"/>
              <a:t>14 hours</a:t>
            </a:r>
          </a:p>
          <a:p>
            <a:r>
              <a:rPr lang="en-US" sz="1300" b="1" dirty="0"/>
              <a:t>Longest Comm Blackout:</a:t>
            </a:r>
            <a:r>
              <a:rPr lang="en-US" sz="1300" dirty="0"/>
              <a:t> 13 hours</a:t>
            </a:r>
          </a:p>
        </p:txBody>
      </p:sp>
      <p:pic>
        <p:nvPicPr>
          <p:cNvPr id="2054" name="Picture 6" descr="See the source image">
            <a:extLst>
              <a:ext uri="{FF2B5EF4-FFF2-40B4-BE49-F238E27FC236}">
                <a16:creationId xmlns:a16="http://schemas.microsoft.com/office/drawing/2014/main" id="{BA1FFBC1-E449-481C-957A-389D011E3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2639" y="1383141"/>
            <a:ext cx="230357" cy="1293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5D114EC6-87B2-4885-96EC-1B08196BDF02}"/>
              </a:ext>
            </a:extLst>
          </p:cNvPr>
          <p:cNvSpPr txBox="1"/>
          <p:nvPr/>
        </p:nvSpPr>
        <p:spPr>
          <a:xfrm>
            <a:off x="4347699" y="2896634"/>
            <a:ext cx="263847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/>
              <a:t>Launch Vehicle: </a:t>
            </a:r>
            <a:r>
              <a:rPr lang="en-US" sz="1300" dirty="0"/>
              <a:t>Falcon Heavy</a:t>
            </a:r>
          </a:p>
        </p:txBody>
      </p:sp>
      <p:pic>
        <p:nvPicPr>
          <p:cNvPr id="1030" name="Picture 6" descr="See the source image">
            <a:extLst>
              <a:ext uri="{FF2B5EF4-FFF2-40B4-BE49-F238E27FC236}">
                <a16:creationId xmlns:a16="http://schemas.microsoft.com/office/drawing/2014/main" id="{F4B01BF1-7CFF-43C0-8642-5B270B605C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063"/>
          <a:stretch/>
        </p:blipFill>
        <p:spPr bwMode="auto">
          <a:xfrm>
            <a:off x="13272415" y="1748405"/>
            <a:ext cx="2272386" cy="6152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C887551-A398-48C1-9972-194F69658A2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365" y="1654949"/>
            <a:ext cx="2833313" cy="26618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C752908-83CB-4961-90E6-6D08EAD040A8}"/>
              </a:ext>
            </a:extLst>
          </p:cNvPr>
          <p:cNvSpPr txBox="1"/>
          <p:nvPr/>
        </p:nvSpPr>
        <p:spPr>
          <a:xfrm>
            <a:off x="1026365" y="1347172"/>
            <a:ext cx="28416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Mission Schedule</a:t>
            </a:r>
          </a:p>
        </p:txBody>
      </p:sp>
    </p:spTree>
    <p:extLst>
      <p:ext uri="{BB962C8B-B14F-4D97-AF65-F5344CB8AC3E}">
        <p14:creationId xmlns:p14="http://schemas.microsoft.com/office/powerpoint/2010/main" val="2478008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1F3E5-A5A6-4137-9EF9-AFC52047D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Exploded Assembly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88A7C-07BC-4566-A455-650DF48DF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964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B010C-976E-4993-A602-7D9A5F6B7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Surface Operations/Sampling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91A6F-6990-428D-879B-F7FA8603C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67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F2678-2201-468B-9D41-E9773976F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P&amp;ID? Also LSS? Close-up on </a:t>
            </a:r>
            <a:r>
              <a:rPr lang="en-US" dirty="0" err="1"/>
              <a:t>ServMod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7DF49-4D82-459D-A3BD-4CA3E317CC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956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1037</TotalTime>
  <Words>713</Words>
  <Application>Microsoft Office PowerPoint</Application>
  <PresentationFormat>Custom</PresentationFormat>
  <Paragraphs>137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Exploded Assembly</vt:lpstr>
      <vt:lpstr>Surface Operations/Sampling Detail</vt:lpstr>
      <vt:lpstr>P&amp;ID? Also LSS? Close-up on ServMod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Delurgio, Nicholas P</dc:creator>
  <cp:lastModifiedBy>Delurgio, Nicholas P</cp:lastModifiedBy>
  <cp:revision>60</cp:revision>
  <dcterms:created xsi:type="dcterms:W3CDTF">2022-04-14T18:28:57Z</dcterms:created>
  <dcterms:modified xsi:type="dcterms:W3CDTF">2022-04-22T21:18:07Z</dcterms:modified>
</cp:coreProperties>
</file>

<file path=docProps/thumbnail.jpeg>
</file>